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3890723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19608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37065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3736940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49578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2893040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2053298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3978467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32947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FC1082-0CFB-473C-9204-CD5CCE0909D2}" type="datetimeFigureOut">
              <a:rPr lang="en-IN" smtClean="0"/>
              <a:t>18-12-2020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609930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FC1082-0CFB-473C-9204-CD5CCE0909D2}" type="datetimeFigureOut">
              <a:rPr lang="en-IN" smtClean="0"/>
              <a:t>18-12-2020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341152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FC1082-0CFB-473C-9204-CD5CCE0909D2}" type="datetimeFigureOut">
              <a:rPr lang="en-IN" smtClean="0"/>
              <a:t>18-12-2020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2071344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FC1082-0CFB-473C-9204-CD5CCE0909D2}" type="datetimeFigureOut">
              <a:rPr lang="en-IN" smtClean="0"/>
              <a:t>18-12-2020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34528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FC1082-0CFB-473C-9204-CD5CCE0909D2}" type="datetimeFigureOut">
              <a:rPr lang="en-IN" smtClean="0"/>
              <a:t>18-12-2020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3424985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FC1082-0CFB-473C-9204-CD5CCE0909D2}" type="datetimeFigureOut">
              <a:rPr lang="en-IN" smtClean="0"/>
              <a:t>18-12-2020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1174808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FC1082-0CFB-473C-9204-CD5CCE0909D2}" type="datetimeFigureOut">
              <a:rPr lang="en-IN" smtClean="0"/>
              <a:t>18-12-2020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0253AB-E88F-402C-84F6-D20484701881}" type="slidenum">
              <a:rPr lang="en-IN" smtClean="0"/>
              <a:t>‹#›</a:t>
            </a:fld>
            <a:endParaRPr lang="en-IN"/>
          </a:p>
        </p:txBody>
      </p:sp>
    </p:spTree>
    <p:extLst>
      <p:ext uri="{BB962C8B-B14F-4D97-AF65-F5344CB8AC3E}">
        <p14:creationId xmlns:p14="http://schemas.microsoft.com/office/powerpoint/2010/main" val="2267856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9FC1082-0CFB-473C-9204-CD5CCE0909D2}" type="datetimeFigureOut">
              <a:rPr lang="en-IN" smtClean="0"/>
              <a:t>18-12-2020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00253AB-E88F-402C-84F6-D20484701881}" type="slidenum">
              <a:rPr lang="en-IN" smtClean="0"/>
              <a:t>‹#›</a:t>
            </a:fld>
            <a:endParaRPr lang="en-IN"/>
          </a:p>
        </p:txBody>
      </p:sp>
    </p:spTree>
    <p:extLst>
      <p:ext uri="{BB962C8B-B14F-4D97-AF65-F5344CB8AC3E}">
        <p14:creationId xmlns:p14="http://schemas.microsoft.com/office/powerpoint/2010/main" val="374338744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night sky&#10;&#10;Description automatically generated">
            <a:extLst>
              <a:ext uri="{FF2B5EF4-FFF2-40B4-BE49-F238E27FC236}">
                <a16:creationId xmlns:a16="http://schemas.microsoft.com/office/drawing/2014/main" id="{6E5B64C8-C832-48BE-8B46-2AF9580B386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97F825-847B-4B6B-968D-08743826B701}"/>
              </a:ext>
            </a:extLst>
          </p:cNvPr>
          <p:cNvSpPr>
            <a:spLocks noGrp="1"/>
          </p:cNvSpPr>
          <p:nvPr>
            <p:ph type="ctrTitle"/>
          </p:nvPr>
        </p:nvSpPr>
        <p:spPr>
          <a:xfrm>
            <a:off x="1600200" y="1608531"/>
            <a:ext cx="8991600" cy="1645920"/>
          </a:xfrm>
          <a:solidFill>
            <a:schemeClr val="bg1">
              <a:alpha val="60000"/>
            </a:schemeClr>
          </a:solidFill>
          <a:ln w="38100" cap="sq">
            <a:solidFill>
              <a:schemeClr val="tx1"/>
            </a:solidFill>
            <a:miter lim="800000"/>
          </a:ln>
        </p:spPr>
        <p:txBody>
          <a:bodyPr anchor="ctr">
            <a:normAutofit/>
          </a:bodyPr>
          <a:lstStyle/>
          <a:p>
            <a:r>
              <a:rPr lang="en-IN" dirty="0">
                <a:solidFill>
                  <a:schemeClr val="tx1"/>
                </a:solidFill>
              </a:rPr>
              <a:t>INT331-Data </a:t>
            </a:r>
            <a:r>
              <a:rPr lang="en-IN" dirty="0" err="1">
                <a:solidFill>
                  <a:schemeClr val="tx1"/>
                </a:solidFill>
              </a:rPr>
              <a:t>maNAGEMENT</a:t>
            </a:r>
            <a:endParaRPr lang="en-IN" dirty="0">
              <a:solidFill>
                <a:schemeClr val="tx1"/>
              </a:solidFill>
            </a:endParaRPr>
          </a:p>
        </p:txBody>
      </p:sp>
      <p:sp>
        <p:nvSpPr>
          <p:cNvPr id="3" name="Subtitle 2">
            <a:extLst>
              <a:ext uri="{FF2B5EF4-FFF2-40B4-BE49-F238E27FC236}">
                <a16:creationId xmlns:a16="http://schemas.microsoft.com/office/drawing/2014/main" id="{4D06A464-AA14-47FF-AD40-488C1226E452}"/>
              </a:ext>
            </a:extLst>
          </p:cNvPr>
          <p:cNvSpPr>
            <a:spLocks noGrp="1"/>
          </p:cNvSpPr>
          <p:nvPr>
            <p:ph type="subTitle" idx="1"/>
          </p:nvPr>
        </p:nvSpPr>
        <p:spPr>
          <a:xfrm>
            <a:off x="1600200" y="3603548"/>
            <a:ext cx="8857034" cy="2806129"/>
          </a:xfrm>
        </p:spPr>
        <p:txBody>
          <a:bodyPr>
            <a:normAutofit/>
          </a:bodyPr>
          <a:lstStyle/>
          <a:p>
            <a:r>
              <a:rPr lang="en-IN" dirty="0">
                <a:solidFill>
                  <a:srgbClr val="FFFFFF"/>
                </a:solidFill>
              </a:rPr>
              <a:t>Solar and lunar eclipse</a:t>
            </a:r>
          </a:p>
          <a:p>
            <a:r>
              <a:rPr lang="en-IN" dirty="0">
                <a:solidFill>
                  <a:srgbClr val="FFFFFF"/>
                </a:solidFill>
              </a:rPr>
              <a:t>By</a:t>
            </a:r>
          </a:p>
          <a:p>
            <a:r>
              <a:rPr lang="en-IN" dirty="0">
                <a:solidFill>
                  <a:srgbClr val="FFFFFF"/>
                </a:solidFill>
              </a:rPr>
              <a:t>Sunnam </a:t>
            </a:r>
            <a:r>
              <a:rPr lang="en-IN" dirty="0" err="1">
                <a:solidFill>
                  <a:srgbClr val="FFFFFF"/>
                </a:solidFill>
              </a:rPr>
              <a:t>sai</a:t>
            </a:r>
            <a:r>
              <a:rPr lang="en-IN" dirty="0">
                <a:solidFill>
                  <a:srgbClr val="FFFFFF"/>
                </a:solidFill>
              </a:rPr>
              <a:t> Jyothi Swaroop</a:t>
            </a:r>
          </a:p>
          <a:p>
            <a:r>
              <a:rPr lang="en-IN" dirty="0">
                <a:solidFill>
                  <a:srgbClr val="FFFFFF"/>
                </a:solidFill>
              </a:rPr>
              <a:t>Reg:-11802400</a:t>
            </a:r>
          </a:p>
          <a:p>
            <a:pPr>
              <a:lnSpc>
                <a:spcPct val="110000"/>
              </a:lnSpc>
              <a:spcAft>
                <a:spcPts val="1000"/>
              </a:spcAft>
            </a:pPr>
            <a:r>
              <a:rPr lang="en-IN" sz="1800" dirty="0">
                <a:solidFill>
                  <a:schemeClr val="bg1"/>
                </a:solidFill>
                <a:effectLst/>
                <a:latin typeface="Abadi" panose="020B0604020202020204" pitchFamily="34" charset="0"/>
                <a:ea typeface="Times New Roman" panose="02020603050405020304" pitchFamily="18" charset="0"/>
              </a:rPr>
              <a:t>Under the Guidance of</a:t>
            </a:r>
            <a:endParaRPr lang="en-IN" sz="1800" dirty="0">
              <a:solidFill>
                <a:schemeClr val="bg1"/>
              </a:solidFill>
              <a:effectLst/>
              <a:latin typeface="Abadi" panose="020B0604020202020204" pitchFamily="34" charset="0"/>
              <a:ea typeface="Calibri" panose="020F0502020204030204" pitchFamily="34" charset="0"/>
            </a:endParaRPr>
          </a:p>
          <a:p>
            <a:pPr>
              <a:lnSpc>
                <a:spcPct val="110000"/>
              </a:lnSpc>
              <a:spcAft>
                <a:spcPts val="1000"/>
              </a:spcAft>
            </a:pPr>
            <a:r>
              <a:rPr lang="en-US" sz="1800" b="1" dirty="0">
                <a:solidFill>
                  <a:schemeClr val="bg1"/>
                </a:solidFill>
                <a:effectLst/>
                <a:latin typeface="Abadi" panose="020B0604020202020204" pitchFamily="34" charset="0"/>
                <a:ea typeface="Calibri" panose="020F0502020204030204" pitchFamily="34" charset="0"/>
              </a:rPr>
              <a:t>Komal Arora-17783</a:t>
            </a:r>
            <a:endParaRPr lang="en-IN" sz="1800" dirty="0">
              <a:solidFill>
                <a:schemeClr val="bg1"/>
              </a:solidFill>
              <a:effectLst/>
              <a:latin typeface="Abadi" panose="020B0604020202020204" pitchFamily="34" charset="0"/>
              <a:ea typeface="Calibri" panose="020F0502020204030204" pitchFamily="34" charset="0"/>
            </a:endParaRPr>
          </a:p>
          <a:p>
            <a:endParaRPr lang="en-IN" dirty="0">
              <a:solidFill>
                <a:srgbClr val="FFFFFF"/>
              </a:solidFill>
            </a:endParaRPr>
          </a:p>
        </p:txBody>
      </p:sp>
    </p:spTree>
    <p:extLst>
      <p:ext uri="{BB962C8B-B14F-4D97-AF65-F5344CB8AC3E}">
        <p14:creationId xmlns:p14="http://schemas.microsoft.com/office/powerpoint/2010/main" val="2166597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DE1A-3F27-4848-A5B7-41738C336243}"/>
              </a:ext>
            </a:extLst>
          </p:cNvPr>
          <p:cNvSpPr>
            <a:spLocks noGrp="1"/>
          </p:cNvSpPr>
          <p:nvPr>
            <p:ph type="title"/>
          </p:nvPr>
        </p:nvSpPr>
        <p:spPr/>
        <p:txBody>
          <a:bodyPr/>
          <a:lstStyle/>
          <a:p>
            <a:r>
              <a:rPr lang="en-US" dirty="0"/>
              <a:t>Extract Data</a:t>
            </a:r>
            <a:endParaRPr lang="en-IN" dirty="0"/>
          </a:p>
        </p:txBody>
      </p:sp>
      <p:pic>
        <p:nvPicPr>
          <p:cNvPr id="5" name="Content Placeholder 4" descr="Graphical user interface&#10;&#10;Description automatically generated">
            <a:extLst>
              <a:ext uri="{FF2B5EF4-FFF2-40B4-BE49-F238E27FC236}">
                <a16:creationId xmlns:a16="http://schemas.microsoft.com/office/drawing/2014/main" id="{1AADA34A-74B4-4849-9B23-FBA4083B76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206" y="1420428"/>
            <a:ext cx="8160332" cy="4621598"/>
          </a:xfrm>
        </p:spPr>
      </p:pic>
    </p:spTree>
    <p:extLst>
      <p:ext uri="{BB962C8B-B14F-4D97-AF65-F5344CB8AC3E}">
        <p14:creationId xmlns:p14="http://schemas.microsoft.com/office/powerpoint/2010/main" val="3571835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2EA24-4A71-4FE5-B69D-5F36D1049312}"/>
              </a:ext>
            </a:extLst>
          </p:cNvPr>
          <p:cNvSpPr>
            <a:spLocks noGrp="1"/>
          </p:cNvSpPr>
          <p:nvPr>
            <p:ph type="title"/>
          </p:nvPr>
        </p:nvSpPr>
        <p:spPr/>
        <p:txBody>
          <a:bodyPr/>
          <a:lstStyle/>
          <a:p>
            <a:r>
              <a:rPr lang="en-US" dirty="0"/>
              <a:t>Transform Data</a:t>
            </a:r>
            <a:endParaRPr lang="en-IN" dirty="0"/>
          </a:p>
        </p:txBody>
      </p:sp>
      <p:pic>
        <p:nvPicPr>
          <p:cNvPr id="5" name="Content Placeholder 4">
            <a:extLst>
              <a:ext uri="{FF2B5EF4-FFF2-40B4-BE49-F238E27FC236}">
                <a16:creationId xmlns:a16="http://schemas.microsoft.com/office/drawing/2014/main" id="{157EB691-E0D0-4842-9393-D4BE067F18D1}"/>
              </a:ext>
            </a:extLst>
          </p:cNvPr>
          <p:cNvPicPr>
            <a:picLocks noGrp="1" noChangeAspect="1"/>
          </p:cNvPicPr>
          <p:nvPr>
            <p:ph idx="1"/>
          </p:nvPr>
        </p:nvPicPr>
        <p:blipFill>
          <a:blip r:embed="rId2"/>
          <a:stretch>
            <a:fillRect/>
          </a:stretch>
        </p:blipFill>
        <p:spPr>
          <a:xfrm>
            <a:off x="1525853" y="1198486"/>
            <a:ext cx="9109596" cy="4843540"/>
          </a:xfrm>
        </p:spPr>
      </p:pic>
    </p:spTree>
    <p:extLst>
      <p:ext uri="{BB962C8B-B14F-4D97-AF65-F5344CB8AC3E}">
        <p14:creationId xmlns:p14="http://schemas.microsoft.com/office/powerpoint/2010/main" val="2400221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3E94-752D-4082-804D-50AA4DAC33D3}"/>
              </a:ext>
            </a:extLst>
          </p:cNvPr>
          <p:cNvSpPr>
            <a:spLocks noGrp="1"/>
          </p:cNvSpPr>
          <p:nvPr>
            <p:ph type="title"/>
          </p:nvPr>
        </p:nvSpPr>
        <p:spPr/>
        <p:txBody>
          <a:bodyPr/>
          <a:lstStyle/>
          <a:p>
            <a:r>
              <a:rPr lang="en-US" dirty="0"/>
              <a:t>Load Data</a:t>
            </a:r>
            <a:endParaRPr lang="en-IN" dirty="0"/>
          </a:p>
        </p:txBody>
      </p:sp>
      <p:pic>
        <p:nvPicPr>
          <p:cNvPr id="5" name="Content Placeholder 4">
            <a:extLst>
              <a:ext uri="{FF2B5EF4-FFF2-40B4-BE49-F238E27FC236}">
                <a16:creationId xmlns:a16="http://schemas.microsoft.com/office/drawing/2014/main" id="{85F676C5-2268-42B6-9C05-F0500B31CF39}"/>
              </a:ext>
            </a:extLst>
          </p:cNvPr>
          <p:cNvPicPr>
            <a:picLocks noGrp="1" noChangeAspect="1"/>
          </p:cNvPicPr>
          <p:nvPr>
            <p:ph idx="1"/>
          </p:nvPr>
        </p:nvPicPr>
        <p:blipFill>
          <a:blip r:embed="rId2"/>
          <a:stretch>
            <a:fillRect/>
          </a:stretch>
        </p:blipFill>
        <p:spPr>
          <a:xfrm>
            <a:off x="1525853" y="1331650"/>
            <a:ext cx="9047452" cy="4710375"/>
          </a:xfrm>
        </p:spPr>
      </p:pic>
    </p:spTree>
    <p:extLst>
      <p:ext uri="{BB962C8B-B14F-4D97-AF65-F5344CB8AC3E}">
        <p14:creationId xmlns:p14="http://schemas.microsoft.com/office/powerpoint/2010/main" val="207448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A498A70-30C4-447D-BD82-8DF44F500A2E}"/>
              </a:ext>
            </a:extLst>
          </p:cNvPr>
          <p:cNvSpPr>
            <a:spLocks noGrp="1"/>
          </p:cNvSpPr>
          <p:nvPr>
            <p:ph type="title"/>
          </p:nvPr>
        </p:nvSpPr>
        <p:spPr>
          <a:xfrm>
            <a:off x="6094856" y="1261331"/>
            <a:ext cx="3179146" cy="2786430"/>
          </a:xfrm>
        </p:spPr>
        <p:txBody>
          <a:bodyPr vert="horz" lIns="91440" tIns="45720" rIns="91440" bIns="45720" rtlCol="0" anchor="b">
            <a:normAutofit/>
          </a:bodyPr>
          <a:lstStyle/>
          <a:p>
            <a:pPr algn="r"/>
            <a:r>
              <a:rPr lang="en-US" sz="5400"/>
              <a:t>Slicers</a:t>
            </a:r>
          </a:p>
        </p:txBody>
      </p:sp>
      <p:pic>
        <p:nvPicPr>
          <p:cNvPr id="5" name="Content Placeholder 4">
            <a:extLst>
              <a:ext uri="{FF2B5EF4-FFF2-40B4-BE49-F238E27FC236}">
                <a16:creationId xmlns:a16="http://schemas.microsoft.com/office/drawing/2014/main" id="{7262633D-E847-4A7B-AA69-AC2778C19ECE}"/>
              </a:ext>
            </a:extLst>
          </p:cNvPr>
          <p:cNvPicPr>
            <a:picLocks noGrp="1" noChangeAspect="1"/>
          </p:cNvPicPr>
          <p:nvPr>
            <p:ph idx="1"/>
          </p:nvPr>
        </p:nvPicPr>
        <p:blipFill rotWithShape="1">
          <a:blip r:embed="rId2"/>
          <a:srcRect l="4214"/>
          <a:stretch/>
        </p:blipFill>
        <p:spPr>
          <a:xfrm>
            <a:off x="888603" y="1261329"/>
            <a:ext cx="6066674" cy="5288553"/>
          </a:xfrm>
          <a:prstGeom prst="rect">
            <a:avLst/>
          </a:prstGeom>
        </p:spPr>
      </p:pic>
    </p:spTree>
    <p:extLst>
      <p:ext uri="{BB962C8B-B14F-4D97-AF65-F5344CB8AC3E}">
        <p14:creationId xmlns:p14="http://schemas.microsoft.com/office/powerpoint/2010/main" val="318443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00A6-BBBE-4B88-89D7-68904E38D217}"/>
              </a:ext>
            </a:extLst>
          </p:cNvPr>
          <p:cNvSpPr>
            <a:spLocks noGrp="1"/>
          </p:cNvSpPr>
          <p:nvPr>
            <p:ph type="title"/>
          </p:nvPr>
        </p:nvSpPr>
        <p:spPr/>
        <p:txBody>
          <a:bodyPr/>
          <a:lstStyle/>
          <a:p>
            <a:r>
              <a:rPr lang="en-US" dirty="0" err="1"/>
              <a:t>DashBoard</a:t>
            </a:r>
            <a:endParaRPr lang="en-IN" dirty="0"/>
          </a:p>
        </p:txBody>
      </p:sp>
      <p:pic>
        <p:nvPicPr>
          <p:cNvPr id="7" name="Content Placeholder 6">
            <a:extLst>
              <a:ext uri="{FF2B5EF4-FFF2-40B4-BE49-F238E27FC236}">
                <a16:creationId xmlns:a16="http://schemas.microsoft.com/office/drawing/2014/main" id="{F8240E00-CB42-4E27-832A-1F8CE3F80FE2}"/>
              </a:ext>
            </a:extLst>
          </p:cNvPr>
          <p:cNvPicPr>
            <a:picLocks noGrp="1" noChangeAspect="1"/>
          </p:cNvPicPr>
          <p:nvPr>
            <p:ph idx="1"/>
          </p:nvPr>
        </p:nvPicPr>
        <p:blipFill>
          <a:blip r:embed="rId2"/>
          <a:stretch>
            <a:fillRect/>
          </a:stretch>
        </p:blipFill>
        <p:spPr>
          <a:xfrm>
            <a:off x="1525853" y="2160588"/>
            <a:ext cx="6900332" cy="3881437"/>
          </a:xfrm>
        </p:spPr>
      </p:pic>
    </p:spTree>
    <p:extLst>
      <p:ext uri="{BB962C8B-B14F-4D97-AF65-F5344CB8AC3E}">
        <p14:creationId xmlns:p14="http://schemas.microsoft.com/office/powerpoint/2010/main" val="378040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0A9E-1FA0-4087-A49C-95331D0D0E3A}"/>
              </a:ext>
            </a:extLst>
          </p:cNvPr>
          <p:cNvSpPr>
            <a:spLocks noGrp="1"/>
          </p:cNvSpPr>
          <p:nvPr>
            <p:ph type="title"/>
          </p:nvPr>
        </p:nvSpPr>
        <p:spPr/>
        <p:txBody>
          <a:bodyPr/>
          <a:lstStyle/>
          <a:p>
            <a:r>
              <a:rPr lang="en-US" dirty="0" err="1"/>
              <a:t>Tableaue</a:t>
            </a:r>
            <a:endParaRPr lang="en-IN" dirty="0"/>
          </a:p>
        </p:txBody>
      </p:sp>
      <p:pic>
        <p:nvPicPr>
          <p:cNvPr id="4" name="Picture 2">
            <a:extLst>
              <a:ext uri="{FF2B5EF4-FFF2-40B4-BE49-F238E27FC236}">
                <a16:creationId xmlns:a16="http://schemas.microsoft.com/office/drawing/2014/main" id="{8EAEEA54-FDB1-4595-8808-0B071C228B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8652" y="1410512"/>
            <a:ext cx="9764769" cy="4631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860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A7264-9FE6-4530-8576-422C8AFFBBE0}"/>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dirty="0">
                <a:solidFill>
                  <a:srgbClr val="FFFFFF"/>
                </a:solidFill>
              </a:rPr>
              <a:t>Thank you</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43591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1C0E1C-60B6-4044-B0B6-26A9322CD58B}"/>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27A833A-37A4-48F9-912E-AD30023FD63C}"/>
              </a:ext>
            </a:extLst>
          </p:cNvPr>
          <p:cNvSpPr>
            <a:spLocks noGrp="1"/>
          </p:cNvSpPr>
          <p:nvPr>
            <p:ph type="title"/>
          </p:nvPr>
        </p:nvSpPr>
        <p:spPr>
          <a:noFill/>
          <a:ln>
            <a:solidFill>
              <a:srgbClr val="FFFFFF"/>
            </a:solidFill>
          </a:ln>
        </p:spPr>
        <p:txBody>
          <a:bodyPr>
            <a:normAutofit/>
          </a:bodyPr>
          <a:lstStyle/>
          <a:p>
            <a:r>
              <a:rPr lang="en-IN" dirty="0">
                <a:solidFill>
                  <a:schemeClr val="tx1"/>
                </a:solidFill>
              </a:rPr>
              <a:t>Introduction to project</a:t>
            </a:r>
          </a:p>
        </p:txBody>
      </p:sp>
      <p:sp>
        <p:nvSpPr>
          <p:cNvPr id="9" name="Content Placeholder 8">
            <a:extLst>
              <a:ext uri="{FF2B5EF4-FFF2-40B4-BE49-F238E27FC236}">
                <a16:creationId xmlns:a16="http://schemas.microsoft.com/office/drawing/2014/main" id="{2F2C74DD-BA4C-4527-815D-23B6642FB244}"/>
              </a:ext>
            </a:extLst>
          </p:cNvPr>
          <p:cNvSpPr>
            <a:spLocks noGrp="1"/>
          </p:cNvSpPr>
          <p:nvPr>
            <p:ph idx="1"/>
          </p:nvPr>
        </p:nvSpPr>
        <p:spPr>
          <a:xfrm>
            <a:off x="2231136" y="2638044"/>
            <a:ext cx="7729727" cy="3887043"/>
          </a:xfrm>
        </p:spPr>
        <p:txBody>
          <a:bodyPr>
            <a:normAutofit lnSpcReduction="10000"/>
          </a:bodyPr>
          <a:lstStyle/>
          <a:p>
            <a:r>
              <a:rPr lang="en-US" dirty="0"/>
              <a:t>Dataset is of Solar and lunar Eclipse from Kaggle which contains 2 workbooks of dataset separately and got from Kaggle.com</a:t>
            </a:r>
          </a:p>
          <a:p>
            <a:r>
              <a:rPr lang="en-US" dirty="0"/>
              <a:t>Each consists of 20 columns and 12000 rows of data.</a:t>
            </a:r>
          </a:p>
          <a:p>
            <a:r>
              <a:rPr lang="en-US" dirty="0"/>
              <a:t>There are many steps for our final out of the data.</a:t>
            </a:r>
          </a:p>
          <a:p>
            <a:r>
              <a:rPr lang="en-US" dirty="0"/>
              <a:t>The aim of the project is modify the data and visualize the data.</a:t>
            </a:r>
          </a:p>
          <a:p>
            <a:r>
              <a:rPr lang="en-US" dirty="0"/>
              <a:t>Excel is a computer program used to create electronic spreadsheets, Within excel user can organize data ,create chart and perform calculations, Excel is a convenient program because it allow user to create large spreadsheets, reference information, and it allows for better storage of information, Excels operates like other Microsoft(MS) office programs and has many of the same functions and shortcuts of other MS programs.</a:t>
            </a:r>
          </a:p>
        </p:txBody>
      </p:sp>
    </p:spTree>
    <p:extLst>
      <p:ext uri="{BB962C8B-B14F-4D97-AF65-F5344CB8AC3E}">
        <p14:creationId xmlns:p14="http://schemas.microsoft.com/office/powerpoint/2010/main" val="43276756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09A268-DC41-4E60-BB7C-1FDF7AE42B6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229CEB2-A45F-45AE-BBCA-7CF72F53C8DA}"/>
              </a:ext>
            </a:extLst>
          </p:cNvPr>
          <p:cNvSpPr>
            <a:spLocks noGrp="1"/>
          </p:cNvSpPr>
          <p:nvPr>
            <p:ph type="title"/>
          </p:nvPr>
        </p:nvSpPr>
        <p:spPr>
          <a:xfrm>
            <a:off x="2153315" y="523613"/>
            <a:ext cx="7729728" cy="1188720"/>
          </a:xfrm>
          <a:noFill/>
          <a:ln>
            <a:solidFill>
              <a:srgbClr val="FFFFFF"/>
            </a:solidFill>
          </a:ln>
        </p:spPr>
        <p:txBody>
          <a:bodyPr>
            <a:normAutofit/>
          </a:bodyPr>
          <a:lstStyle/>
          <a:p>
            <a:r>
              <a:rPr lang="en-US" dirty="0">
                <a:solidFill>
                  <a:schemeClr val="tx1"/>
                </a:solidFill>
              </a:rPr>
              <a:t>Steps to get results</a:t>
            </a:r>
            <a:endParaRPr lang="en-IN" dirty="0">
              <a:solidFill>
                <a:schemeClr val="tx1"/>
              </a:solidFill>
            </a:endParaRPr>
          </a:p>
        </p:txBody>
      </p:sp>
      <p:sp>
        <p:nvSpPr>
          <p:cNvPr id="9" name="Content Placeholder 8">
            <a:extLst>
              <a:ext uri="{FF2B5EF4-FFF2-40B4-BE49-F238E27FC236}">
                <a16:creationId xmlns:a16="http://schemas.microsoft.com/office/drawing/2014/main" id="{42E9A795-F1FF-4490-82B2-D97C6615F95A}"/>
              </a:ext>
            </a:extLst>
          </p:cNvPr>
          <p:cNvSpPr>
            <a:spLocks noGrp="1"/>
          </p:cNvSpPr>
          <p:nvPr>
            <p:ph idx="1"/>
          </p:nvPr>
        </p:nvSpPr>
        <p:spPr>
          <a:xfrm>
            <a:off x="2062264" y="2003898"/>
            <a:ext cx="7898600" cy="4330489"/>
          </a:xfrm>
        </p:spPr>
        <p:txBody>
          <a:bodyPr>
            <a:normAutofit/>
          </a:bodyPr>
          <a:lstStyle/>
          <a:p>
            <a:r>
              <a:rPr lang="en-US" dirty="0"/>
              <a:t>Cleaning the data</a:t>
            </a:r>
          </a:p>
          <a:p>
            <a:pPr lvl="1"/>
            <a:r>
              <a:rPr lang="en-US" dirty="0"/>
              <a:t>Removing Special </a:t>
            </a:r>
            <a:r>
              <a:rPr lang="en-IN" dirty="0"/>
              <a:t>Characters </a:t>
            </a:r>
          </a:p>
          <a:p>
            <a:pPr lvl="1"/>
            <a:r>
              <a:rPr lang="en-IN" dirty="0"/>
              <a:t>Removing null values</a:t>
            </a:r>
          </a:p>
          <a:p>
            <a:pPr lvl="1"/>
            <a:r>
              <a:rPr lang="en-IN" dirty="0"/>
              <a:t>Split the values</a:t>
            </a:r>
          </a:p>
          <a:p>
            <a:pPr lvl="1"/>
            <a:r>
              <a:rPr lang="en-IN" dirty="0"/>
              <a:t>Replacing the null values</a:t>
            </a:r>
          </a:p>
          <a:p>
            <a:pPr marL="228600" lvl="1"/>
            <a:r>
              <a:rPr lang="en-IN" sz="1800" dirty="0"/>
              <a:t>Making Pivot Table</a:t>
            </a:r>
          </a:p>
          <a:p>
            <a:pPr marL="457200" lvl="2"/>
            <a:r>
              <a:rPr lang="en-IN" sz="1800" dirty="0"/>
              <a:t>Making the </a:t>
            </a:r>
            <a:r>
              <a:rPr lang="en-IN" sz="1800" dirty="0" err="1"/>
              <a:t>pridections</a:t>
            </a:r>
            <a:r>
              <a:rPr lang="en-IN" sz="1800" dirty="0"/>
              <a:t> </a:t>
            </a:r>
          </a:p>
          <a:p>
            <a:pPr marL="457200" lvl="2"/>
            <a:r>
              <a:rPr lang="en-IN" sz="1800" dirty="0"/>
              <a:t>Sum the values</a:t>
            </a:r>
          </a:p>
          <a:p>
            <a:pPr marL="457200" lvl="2"/>
            <a:r>
              <a:rPr lang="en-IN" sz="1800" dirty="0" err="1"/>
              <a:t>Avg</a:t>
            </a:r>
            <a:r>
              <a:rPr lang="en-IN" sz="1800" dirty="0"/>
              <a:t> the values</a:t>
            </a:r>
          </a:p>
          <a:p>
            <a:pPr marL="457200" lvl="2"/>
            <a:r>
              <a:rPr lang="en-IN" sz="1800" dirty="0"/>
              <a:t>Max and min the values</a:t>
            </a:r>
          </a:p>
          <a:p>
            <a:pPr marL="457200" lvl="2"/>
            <a:endParaRPr lang="en-IN" sz="1800" dirty="0"/>
          </a:p>
        </p:txBody>
      </p:sp>
    </p:spTree>
    <p:extLst>
      <p:ext uri="{BB962C8B-B14F-4D97-AF65-F5344CB8AC3E}">
        <p14:creationId xmlns:p14="http://schemas.microsoft.com/office/powerpoint/2010/main" val="353084925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music, guitar&#10;&#10;Description automatically generated">
            <a:extLst>
              <a:ext uri="{FF2B5EF4-FFF2-40B4-BE49-F238E27FC236}">
                <a16:creationId xmlns:a16="http://schemas.microsoft.com/office/drawing/2014/main" id="{D1ADB926-FCD4-4F11-B9AB-B7BAA0362DA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E8C4296-C324-4257-8B89-3A75A9B3578E}"/>
              </a:ext>
            </a:extLst>
          </p:cNvPr>
          <p:cNvSpPr>
            <a:spLocks noGrp="1"/>
          </p:cNvSpPr>
          <p:nvPr>
            <p:ph type="title"/>
          </p:nvPr>
        </p:nvSpPr>
        <p:spPr>
          <a:xfrm>
            <a:off x="2231136" y="331351"/>
            <a:ext cx="7729728" cy="1188720"/>
          </a:xfrm>
          <a:noFill/>
          <a:ln>
            <a:solidFill>
              <a:srgbClr val="FFFFFF"/>
            </a:solidFill>
          </a:ln>
        </p:spPr>
        <p:txBody>
          <a:bodyPr>
            <a:normAutofit/>
          </a:bodyPr>
          <a:lstStyle/>
          <a:p>
            <a:r>
              <a:rPr lang="en-US" dirty="0">
                <a:solidFill>
                  <a:schemeClr val="tx1"/>
                </a:solidFill>
              </a:rPr>
              <a:t>Steps to get results</a:t>
            </a:r>
            <a:endParaRPr lang="en-IN" dirty="0">
              <a:solidFill>
                <a:schemeClr val="tx1"/>
              </a:solidFill>
            </a:endParaRPr>
          </a:p>
        </p:txBody>
      </p:sp>
      <p:sp>
        <p:nvSpPr>
          <p:cNvPr id="9" name="Content Placeholder 8">
            <a:extLst>
              <a:ext uri="{FF2B5EF4-FFF2-40B4-BE49-F238E27FC236}">
                <a16:creationId xmlns:a16="http://schemas.microsoft.com/office/drawing/2014/main" id="{BFA852F0-0089-4C98-865D-58E7CEDC2654}"/>
              </a:ext>
            </a:extLst>
          </p:cNvPr>
          <p:cNvSpPr>
            <a:spLocks noGrp="1"/>
          </p:cNvSpPr>
          <p:nvPr>
            <p:ph idx="1"/>
          </p:nvPr>
        </p:nvSpPr>
        <p:spPr>
          <a:xfrm>
            <a:off x="2231136" y="1794665"/>
            <a:ext cx="7729728" cy="4731984"/>
          </a:xfrm>
        </p:spPr>
        <p:txBody>
          <a:bodyPr>
            <a:normAutofit/>
          </a:bodyPr>
          <a:lstStyle/>
          <a:p>
            <a:r>
              <a:rPr lang="en-US" dirty="0"/>
              <a:t>Making Pivot Charts</a:t>
            </a:r>
          </a:p>
          <a:p>
            <a:pPr lvl="1"/>
            <a:r>
              <a:rPr lang="en-US" dirty="0"/>
              <a:t>From pivot table </a:t>
            </a:r>
          </a:p>
          <a:p>
            <a:pPr lvl="1"/>
            <a:r>
              <a:rPr lang="en-US" dirty="0"/>
              <a:t>Selecting the type of chat suitable</a:t>
            </a:r>
          </a:p>
          <a:p>
            <a:pPr lvl="1"/>
            <a:r>
              <a:rPr lang="en-US" dirty="0"/>
              <a:t>Modifying the chart</a:t>
            </a:r>
          </a:p>
          <a:p>
            <a:pPr lvl="1"/>
            <a:r>
              <a:rPr lang="en-US" dirty="0"/>
              <a:t>Making attractive</a:t>
            </a:r>
          </a:p>
          <a:p>
            <a:pPr marL="228600" lvl="1"/>
            <a:r>
              <a:rPr lang="en-US" sz="1800" dirty="0"/>
              <a:t>Extract Data</a:t>
            </a:r>
          </a:p>
          <a:p>
            <a:pPr marL="457200" lvl="2"/>
            <a:r>
              <a:rPr lang="en-US" sz="1800" dirty="0"/>
              <a:t>Select the data from Data Tab and extract the data</a:t>
            </a:r>
          </a:p>
          <a:p>
            <a:pPr marL="228600" lvl="1"/>
            <a:r>
              <a:rPr lang="en-US" sz="1800" dirty="0"/>
              <a:t>Transform The data</a:t>
            </a:r>
          </a:p>
          <a:p>
            <a:pPr marL="457200" lvl="2"/>
            <a:r>
              <a:rPr lang="en-US" sz="1800" dirty="0"/>
              <a:t>Transform and modify the data</a:t>
            </a:r>
          </a:p>
          <a:p>
            <a:pPr marL="457200" lvl="2"/>
            <a:r>
              <a:rPr lang="en-US" sz="1800" dirty="0"/>
              <a:t>Filter null values and replace the calculations</a:t>
            </a:r>
          </a:p>
          <a:p>
            <a:pPr marL="457200" lvl="2"/>
            <a:r>
              <a:rPr lang="en-US" sz="1800" dirty="0"/>
              <a:t>And save the values</a:t>
            </a:r>
          </a:p>
          <a:p>
            <a:pPr marL="457200" lvl="2"/>
            <a:r>
              <a:rPr lang="en-US" sz="1800" dirty="0"/>
              <a:t>Manage the values and make an overview connections </a:t>
            </a:r>
          </a:p>
          <a:p>
            <a:pPr marL="457200" lvl="2"/>
            <a:endParaRPr lang="en-US" sz="1800" dirty="0"/>
          </a:p>
          <a:p>
            <a:pPr marL="228600" lvl="2" indent="0">
              <a:buNone/>
            </a:pPr>
            <a:endParaRPr lang="en-US" sz="1800" dirty="0"/>
          </a:p>
          <a:p>
            <a:pPr marL="228600" lvl="2" indent="0">
              <a:buNone/>
            </a:pPr>
            <a:endParaRPr lang="en-US" sz="1800" dirty="0"/>
          </a:p>
          <a:p>
            <a:pPr lvl="1"/>
            <a:endParaRPr lang="en-US" dirty="0"/>
          </a:p>
        </p:txBody>
      </p:sp>
    </p:spTree>
    <p:extLst>
      <p:ext uri="{BB962C8B-B14F-4D97-AF65-F5344CB8AC3E}">
        <p14:creationId xmlns:p14="http://schemas.microsoft.com/office/powerpoint/2010/main" val="28516595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21C296-5C52-4C2A-BAF1-BBC8B91B2BB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0" y="45774"/>
            <a:ext cx="12191980" cy="6857990"/>
          </a:xfrm>
          <a:prstGeom prst="rect">
            <a:avLst/>
          </a:prstGeom>
        </p:spPr>
      </p:pic>
      <p:sp>
        <p:nvSpPr>
          <p:cNvPr id="2" name="Title 1">
            <a:extLst>
              <a:ext uri="{FF2B5EF4-FFF2-40B4-BE49-F238E27FC236}">
                <a16:creationId xmlns:a16="http://schemas.microsoft.com/office/drawing/2014/main" id="{27A395B0-9A91-4D47-B848-9A5D8E856FE9}"/>
              </a:ext>
            </a:extLst>
          </p:cNvPr>
          <p:cNvSpPr>
            <a:spLocks noGrp="1"/>
          </p:cNvSpPr>
          <p:nvPr>
            <p:ph type="title"/>
          </p:nvPr>
        </p:nvSpPr>
        <p:spPr>
          <a:xfrm>
            <a:off x="2231136" y="724662"/>
            <a:ext cx="7729728" cy="1188720"/>
          </a:xfrm>
          <a:noFill/>
          <a:ln>
            <a:solidFill>
              <a:srgbClr val="FFFFFF"/>
            </a:solidFill>
          </a:ln>
        </p:spPr>
        <p:txBody>
          <a:bodyPr>
            <a:normAutofit/>
          </a:bodyPr>
          <a:lstStyle/>
          <a:p>
            <a:r>
              <a:rPr lang="en-US" dirty="0">
                <a:solidFill>
                  <a:schemeClr val="tx1"/>
                </a:solidFill>
              </a:rPr>
              <a:t>Steps to get results</a:t>
            </a:r>
            <a:endParaRPr lang="en-IN" dirty="0">
              <a:solidFill>
                <a:schemeClr val="tx1"/>
              </a:solidFill>
            </a:endParaRPr>
          </a:p>
        </p:txBody>
      </p:sp>
      <p:sp>
        <p:nvSpPr>
          <p:cNvPr id="9" name="Content Placeholder 8">
            <a:extLst>
              <a:ext uri="{FF2B5EF4-FFF2-40B4-BE49-F238E27FC236}">
                <a16:creationId xmlns:a16="http://schemas.microsoft.com/office/drawing/2014/main" id="{F25FDCFE-CAC9-4318-8E80-94C67508982F}"/>
              </a:ext>
            </a:extLst>
          </p:cNvPr>
          <p:cNvSpPr>
            <a:spLocks noGrp="1"/>
          </p:cNvSpPr>
          <p:nvPr>
            <p:ph idx="1"/>
          </p:nvPr>
        </p:nvSpPr>
        <p:spPr>
          <a:xfrm>
            <a:off x="2231136" y="2256304"/>
            <a:ext cx="7729728" cy="4171129"/>
          </a:xfrm>
        </p:spPr>
        <p:txBody>
          <a:bodyPr>
            <a:normAutofit fontScale="92500" lnSpcReduction="10000"/>
          </a:bodyPr>
          <a:lstStyle/>
          <a:p>
            <a:r>
              <a:rPr lang="en-US" dirty="0"/>
              <a:t>Load the data</a:t>
            </a:r>
          </a:p>
          <a:p>
            <a:pPr lvl="1"/>
            <a:r>
              <a:rPr lang="en-US" dirty="0"/>
              <a:t>Loading the data model</a:t>
            </a:r>
          </a:p>
          <a:p>
            <a:pPr lvl="1"/>
            <a:r>
              <a:rPr lang="en-US" dirty="0"/>
              <a:t>Making connections and joins</a:t>
            </a:r>
          </a:p>
          <a:p>
            <a:pPr marL="228600" lvl="1"/>
            <a:r>
              <a:rPr lang="en-IN" sz="1800" dirty="0"/>
              <a:t>Slicers</a:t>
            </a:r>
          </a:p>
          <a:p>
            <a:pPr marL="457200" lvl="2"/>
            <a:r>
              <a:rPr lang="en-IN" sz="1800" dirty="0"/>
              <a:t>Making slicers gives an option to see the analysis</a:t>
            </a:r>
          </a:p>
          <a:p>
            <a:pPr marL="228600" lvl="1"/>
            <a:r>
              <a:rPr lang="en-IN" sz="1800" dirty="0" err="1"/>
              <a:t>DashBoard</a:t>
            </a:r>
            <a:endParaRPr lang="en-IN" sz="1800" dirty="0"/>
          </a:p>
          <a:p>
            <a:pPr marL="457200" lvl="2"/>
            <a:r>
              <a:rPr lang="en-IN" sz="1500" dirty="0"/>
              <a:t>Bring Data into Excel</a:t>
            </a:r>
          </a:p>
          <a:p>
            <a:pPr marL="457200" lvl="2"/>
            <a:r>
              <a:rPr lang="en-US" sz="1500" dirty="0"/>
              <a:t>Set Up Your Excel Dashboard File</a:t>
            </a:r>
          </a:p>
          <a:p>
            <a:pPr marL="457200" lvl="2"/>
            <a:r>
              <a:rPr lang="en-US" sz="1500" dirty="0"/>
              <a:t>Create a Table with Raw Data</a:t>
            </a:r>
          </a:p>
          <a:p>
            <a:pPr marL="457200" lvl="2"/>
            <a:r>
              <a:rPr lang="en-IN" sz="1500" dirty="0" err="1"/>
              <a:t>Analyze</a:t>
            </a:r>
            <a:r>
              <a:rPr lang="en-IN" sz="1500" dirty="0"/>
              <a:t> the Data</a:t>
            </a:r>
          </a:p>
          <a:p>
            <a:pPr marL="457200" lvl="2"/>
            <a:r>
              <a:rPr lang="en-IN" sz="1500" dirty="0"/>
              <a:t>Build the Dashboard</a:t>
            </a:r>
          </a:p>
          <a:p>
            <a:pPr marL="457200" lvl="2"/>
            <a:r>
              <a:rPr lang="en-US" sz="1500" dirty="0"/>
              <a:t>Customize with Macros, Color, and More</a:t>
            </a:r>
          </a:p>
          <a:p>
            <a:pPr marL="457200" lvl="2"/>
            <a:endParaRPr lang="en-US" sz="2000" b="1" i="0" dirty="0">
              <a:effectLst/>
              <a:latin typeface="MontserratBold"/>
            </a:endParaRPr>
          </a:p>
          <a:p>
            <a:pPr marL="457200" lvl="2"/>
            <a:endParaRPr lang="en-US" sz="1800" dirty="0"/>
          </a:p>
          <a:p>
            <a:pPr marL="457200" lvl="2"/>
            <a:endParaRPr lang="en-IN" sz="1800" dirty="0"/>
          </a:p>
        </p:txBody>
      </p:sp>
    </p:spTree>
    <p:extLst>
      <p:ext uri="{BB962C8B-B14F-4D97-AF65-F5344CB8AC3E}">
        <p14:creationId xmlns:p14="http://schemas.microsoft.com/office/powerpoint/2010/main" val="181128603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03B513-BB96-4717-BCC9-FB456699708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D067065-750D-4A1F-ACD2-864E7B107800}"/>
              </a:ext>
            </a:extLst>
          </p:cNvPr>
          <p:cNvSpPr>
            <a:spLocks noGrp="1"/>
          </p:cNvSpPr>
          <p:nvPr>
            <p:ph type="title"/>
          </p:nvPr>
        </p:nvSpPr>
        <p:spPr>
          <a:xfrm>
            <a:off x="2231136" y="591830"/>
            <a:ext cx="7729728" cy="1188720"/>
          </a:xfrm>
          <a:noFill/>
          <a:ln>
            <a:solidFill>
              <a:srgbClr val="FFFFFF"/>
            </a:solidFill>
          </a:ln>
        </p:spPr>
        <p:txBody>
          <a:bodyPr>
            <a:normAutofit/>
          </a:bodyPr>
          <a:lstStyle/>
          <a:p>
            <a:r>
              <a:rPr lang="en-IN" dirty="0">
                <a:solidFill>
                  <a:schemeClr val="tx1"/>
                </a:solidFill>
              </a:rPr>
              <a:t>Steps to Result</a:t>
            </a:r>
          </a:p>
        </p:txBody>
      </p:sp>
      <p:sp>
        <p:nvSpPr>
          <p:cNvPr id="9" name="Content Placeholder 8">
            <a:extLst>
              <a:ext uri="{FF2B5EF4-FFF2-40B4-BE49-F238E27FC236}">
                <a16:creationId xmlns:a16="http://schemas.microsoft.com/office/drawing/2014/main" id="{6CC89B16-22EB-4B57-BD6F-1C54B678BE23}"/>
              </a:ext>
            </a:extLst>
          </p:cNvPr>
          <p:cNvSpPr>
            <a:spLocks noGrp="1"/>
          </p:cNvSpPr>
          <p:nvPr>
            <p:ph idx="1"/>
          </p:nvPr>
        </p:nvSpPr>
        <p:spPr>
          <a:xfrm>
            <a:off x="2231136" y="2194160"/>
            <a:ext cx="7729728" cy="3975820"/>
          </a:xfrm>
        </p:spPr>
        <p:txBody>
          <a:bodyPr>
            <a:normAutofit/>
          </a:bodyPr>
          <a:lstStyle/>
          <a:p>
            <a:r>
              <a:rPr lang="en-US" dirty="0" err="1"/>
              <a:t>Tablueau</a:t>
            </a:r>
            <a:endParaRPr lang="en-US" dirty="0"/>
          </a:p>
          <a:p>
            <a:pPr lvl="1"/>
            <a:r>
              <a:rPr lang="en-IN" b="1" i="0" dirty="0">
                <a:solidFill>
                  <a:schemeClr val="tx1"/>
                </a:solidFill>
                <a:effectLst/>
                <a:latin typeface="Merriweather"/>
              </a:rPr>
              <a:t>Clean Step</a:t>
            </a:r>
          </a:p>
          <a:p>
            <a:pPr lvl="1"/>
            <a:r>
              <a:rPr lang="en-IN" b="1" i="0" dirty="0">
                <a:solidFill>
                  <a:schemeClr val="tx1"/>
                </a:solidFill>
                <a:effectLst/>
                <a:latin typeface="Merriweather"/>
              </a:rPr>
              <a:t>Aggregate</a:t>
            </a:r>
            <a:endParaRPr lang="en-IN" b="1" dirty="0">
              <a:solidFill>
                <a:schemeClr val="tx1"/>
              </a:solidFill>
              <a:latin typeface="Merriweather"/>
            </a:endParaRPr>
          </a:p>
          <a:p>
            <a:pPr lvl="1"/>
            <a:r>
              <a:rPr lang="en-IN" b="1" i="0" dirty="0">
                <a:solidFill>
                  <a:schemeClr val="tx1"/>
                </a:solidFill>
                <a:effectLst/>
                <a:latin typeface="Merriweather"/>
              </a:rPr>
              <a:t>Pivot</a:t>
            </a:r>
          </a:p>
          <a:p>
            <a:pPr lvl="1"/>
            <a:r>
              <a:rPr lang="en-IN" b="1" i="0" dirty="0">
                <a:solidFill>
                  <a:schemeClr val="tx1"/>
                </a:solidFill>
                <a:effectLst/>
                <a:latin typeface="Merriweather"/>
              </a:rPr>
              <a:t>Join</a:t>
            </a:r>
            <a:endParaRPr lang="en-IN" b="1" dirty="0">
              <a:solidFill>
                <a:schemeClr val="tx1"/>
              </a:solidFill>
              <a:latin typeface="Merriweather"/>
            </a:endParaRPr>
          </a:p>
          <a:p>
            <a:pPr lvl="1"/>
            <a:r>
              <a:rPr lang="en-IN" b="1" i="0" dirty="0">
                <a:solidFill>
                  <a:schemeClr val="tx1"/>
                </a:solidFill>
                <a:effectLst/>
                <a:latin typeface="Merriweather"/>
              </a:rPr>
              <a:t>Union</a:t>
            </a:r>
          </a:p>
          <a:p>
            <a:pPr lvl="1"/>
            <a:r>
              <a:rPr lang="en-IN" b="1" i="0" dirty="0">
                <a:solidFill>
                  <a:schemeClr val="tx1"/>
                </a:solidFill>
                <a:effectLst/>
                <a:latin typeface="Merriweather"/>
              </a:rPr>
              <a:t>Script</a:t>
            </a:r>
            <a:r>
              <a:rPr lang="en-IN" b="0" i="0" dirty="0">
                <a:solidFill>
                  <a:schemeClr val="tx1"/>
                </a:solidFill>
                <a:effectLst/>
                <a:latin typeface="Merriweather"/>
              </a:rPr>
              <a:t> </a:t>
            </a:r>
            <a:endParaRPr lang="en-IN" b="1" dirty="0">
              <a:solidFill>
                <a:schemeClr val="tx1"/>
              </a:solidFill>
              <a:latin typeface="Merriweather"/>
            </a:endParaRPr>
          </a:p>
          <a:p>
            <a:pPr lvl="1"/>
            <a:r>
              <a:rPr lang="en-IN" b="1" i="0" dirty="0">
                <a:solidFill>
                  <a:schemeClr val="tx1"/>
                </a:solidFill>
                <a:effectLst/>
                <a:latin typeface="Merriweather"/>
              </a:rPr>
              <a:t>Output</a:t>
            </a:r>
          </a:p>
          <a:p>
            <a:pPr lvl="1"/>
            <a:r>
              <a:rPr lang="en-IN" b="1" i="0" dirty="0">
                <a:solidFill>
                  <a:schemeClr val="tx1"/>
                </a:solidFill>
                <a:effectLst/>
                <a:latin typeface="Merriweather"/>
              </a:rPr>
              <a:t>Paste Steps</a:t>
            </a:r>
          </a:p>
          <a:p>
            <a:pPr lvl="1"/>
            <a:r>
              <a:rPr lang="en-IN" b="1" i="0" dirty="0">
                <a:solidFill>
                  <a:schemeClr val="tx1"/>
                </a:solidFill>
                <a:effectLst/>
                <a:latin typeface="Merriweather"/>
              </a:rPr>
              <a:t>Insert Flow</a:t>
            </a:r>
            <a:endParaRPr lang="en-US" dirty="0">
              <a:solidFill>
                <a:schemeClr val="tx1"/>
              </a:solidFill>
            </a:endParaRPr>
          </a:p>
        </p:txBody>
      </p:sp>
      <p:pic>
        <p:nvPicPr>
          <p:cNvPr id="1026" name="Picture 2">
            <a:extLst>
              <a:ext uri="{FF2B5EF4-FFF2-40B4-BE49-F238E27FC236}">
                <a16:creationId xmlns:a16="http://schemas.microsoft.com/office/drawing/2014/main" id="{5E05B0BF-2A40-49C2-BA34-951AF3A9F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741" y="2372370"/>
            <a:ext cx="5794123" cy="2852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49849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19D92D7-409B-4227-BB44-6F5C726498B0}"/>
              </a:ext>
            </a:extLst>
          </p:cNvPr>
          <p:cNvSpPr>
            <a:spLocks noGrp="1"/>
          </p:cNvSpPr>
          <p:nvPr>
            <p:ph type="title"/>
          </p:nvPr>
        </p:nvSpPr>
        <p:spPr>
          <a:xfrm>
            <a:off x="677334" y="609600"/>
            <a:ext cx="8596668" cy="1320800"/>
          </a:xfrm>
        </p:spPr>
        <p:txBody>
          <a:bodyPr>
            <a:normAutofit/>
          </a:bodyPr>
          <a:lstStyle/>
          <a:p>
            <a:r>
              <a:rPr lang="en-US" dirty="0"/>
              <a:t>Cleaning the data</a:t>
            </a:r>
            <a:endParaRPr lang="en-IN" dirty="0"/>
          </a:p>
        </p:txBody>
      </p:sp>
      <p:pic>
        <p:nvPicPr>
          <p:cNvPr id="5" name="Content Placeholder 4" descr="Graphical user interface, application, table, Excel&#10;&#10;Description automatically generated">
            <a:extLst>
              <a:ext uri="{FF2B5EF4-FFF2-40B4-BE49-F238E27FC236}">
                <a16:creationId xmlns:a16="http://schemas.microsoft.com/office/drawing/2014/main" id="{DC1CA77A-287A-4D03-B045-675D2CC96F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4034217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C19CB-5887-49D0-A3B8-480D9CC75CA1}"/>
              </a:ext>
            </a:extLst>
          </p:cNvPr>
          <p:cNvSpPr>
            <a:spLocks noGrp="1"/>
          </p:cNvSpPr>
          <p:nvPr>
            <p:ph type="title"/>
          </p:nvPr>
        </p:nvSpPr>
        <p:spPr/>
        <p:txBody>
          <a:bodyPr/>
          <a:lstStyle/>
          <a:p>
            <a:r>
              <a:rPr lang="en-US" dirty="0"/>
              <a:t>Making pivot table</a:t>
            </a:r>
            <a:endParaRPr lang="en-IN" dirty="0"/>
          </a:p>
        </p:txBody>
      </p:sp>
      <p:pic>
        <p:nvPicPr>
          <p:cNvPr id="5" name="Content Placeholder 4">
            <a:extLst>
              <a:ext uri="{FF2B5EF4-FFF2-40B4-BE49-F238E27FC236}">
                <a16:creationId xmlns:a16="http://schemas.microsoft.com/office/drawing/2014/main" id="{409BFB64-AEF6-4919-A44E-37F6E6590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1490069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28F2-FB00-43D5-A34F-5B2D77E9FCAD}"/>
              </a:ext>
            </a:extLst>
          </p:cNvPr>
          <p:cNvSpPr>
            <a:spLocks noGrp="1"/>
          </p:cNvSpPr>
          <p:nvPr>
            <p:ph type="title"/>
          </p:nvPr>
        </p:nvSpPr>
        <p:spPr/>
        <p:txBody>
          <a:bodyPr/>
          <a:lstStyle/>
          <a:p>
            <a:r>
              <a:rPr lang="en-US" dirty="0"/>
              <a:t>Making Pivot charts</a:t>
            </a:r>
            <a:endParaRPr lang="en-IN" dirty="0"/>
          </a:p>
        </p:txBody>
      </p:sp>
      <p:pic>
        <p:nvPicPr>
          <p:cNvPr id="5" name="Content Placeholder 4">
            <a:extLst>
              <a:ext uri="{FF2B5EF4-FFF2-40B4-BE49-F238E27FC236}">
                <a16:creationId xmlns:a16="http://schemas.microsoft.com/office/drawing/2014/main" id="{274C3833-387E-4EF6-8291-ABA02BEE46D4}"/>
              </a:ext>
            </a:extLst>
          </p:cNvPr>
          <p:cNvPicPr>
            <a:picLocks noGrp="1" noChangeAspect="1"/>
          </p:cNvPicPr>
          <p:nvPr>
            <p:ph idx="1"/>
          </p:nvPr>
        </p:nvPicPr>
        <p:blipFill>
          <a:blip r:embed="rId2"/>
          <a:stretch>
            <a:fillRect/>
          </a:stretch>
        </p:blipFill>
        <p:spPr>
          <a:xfrm>
            <a:off x="1525853" y="1260630"/>
            <a:ext cx="9153984" cy="4781396"/>
          </a:xfrm>
        </p:spPr>
      </p:pic>
    </p:spTree>
    <p:extLst>
      <p:ext uri="{BB962C8B-B14F-4D97-AF65-F5344CB8AC3E}">
        <p14:creationId xmlns:p14="http://schemas.microsoft.com/office/powerpoint/2010/main" val="17461764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3</TotalTime>
  <Words>345</Words>
  <Application>Microsoft Office PowerPoint</Application>
  <PresentationFormat>Widescreen</PresentationFormat>
  <Paragraphs>74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Abadi</vt:lpstr>
      <vt:lpstr>Arial</vt:lpstr>
      <vt:lpstr>Merriweather</vt:lpstr>
      <vt:lpstr>MontserratBold</vt:lpstr>
      <vt:lpstr>Trebuchet MS</vt:lpstr>
      <vt:lpstr>Wingdings 3</vt:lpstr>
      <vt:lpstr>Facet</vt:lpstr>
      <vt:lpstr>INT331-Data maNAGEMENT</vt:lpstr>
      <vt:lpstr>Introduction to project</vt:lpstr>
      <vt:lpstr>Steps to get results</vt:lpstr>
      <vt:lpstr>Steps to get results</vt:lpstr>
      <vt:lpstr>Steps to get results</vt:lpstr>
      <vt:lpstr>Steps to Result</vt:lpstr>
      <vt:lpstr>Cleaning the data</vt:lpstr>
      <vt:lpstr>Making pivot table</vt:lpstr>
      <vt:lpstr>Making Pivot charts</vt:lpstr>
      <vt:lpstr>Extract Data</vt:lpstr>
      <vt:lpstr>Transform Data</vt:lpstr>
      <vt:lpstr>Load Data</vt:lpstr>
      <vt:lpstr>Slicers</vt:lpstr>
      <vt:lpstr>DashBoard</vt:lpstr>
      <vt:lpstr>Tableaue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INT331-Data maNAGEMENT</dc:title>
  <dc:creator>Sunnam Sai Jyothi Swaroop</dc:creator>
  <cp:lastModifiedBy>Sunnam Sai Jyothi Swaroop</cp:lastModifiedBy>
  <cp:revision>3</cp:revision>
  <dcterms:created xsi:type="dcterms:W3CDTF">2020-12-18T04:11:19Z</dcterms:created>
  <dcterms:modified xsi:type="dcterms:W3CDTF">2020-12-18T05:37:36Z</dcterms:modified>
</cp:coreProperties>
</file>